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6" r:id="rId4"/>
    <p:sldId id="263" r:id="rId5"/>
    <p:sldId id="259" r:id="rId6"/>
    <p:sldId id="260" r:id="rId7"/>
    <p:sldId id="264" r:id="rId8"/>
    <p:sldId id="257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10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02D21-CEF7-4A2C-86F6-0E3A06244AF4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8439C-84C4-4FC4-B61E-3B4CDD936E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352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8439C-84C4-4FC4-B61E-3B4CDD936EC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554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607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83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79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84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03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56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244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433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37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7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44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B71EC-ACE0-4C3D-9C4F-205AC7DB1110}" type="datetimeFigureOut">
              <a:rPr lang="de-DE" smtClean="0"/>
              <a:t>03.02.2026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9088C-8566-4096-8A34-882DF57FF6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238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J0Psx7HtmY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Herzlich Willkommen zum Infoabend Juniorklasse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929" y="3717032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928" y="620688"/>
            <a:ext cx="1127125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664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/>
              <a:t>Juniorklasse allgemein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r>
              <a:rPr lang="de-DE" dirty="0"/>
              <a:t>12-20 Kinder, Dauer: 1 Schuljahr</a:t>
            </a:r>
          </a:p>
          <a:p>
            <a:r>
              <a:rPr lang="de-DE" dirty="0"/>
              <a:t>Unterricht geplant täglich von 8:30-12:10 Uhr </a:t>
            </a:r>
          </a:p>
          <a:p>
            <a:r>
              <a:rPr lang="de-DE" dirty="0"/>
              <a:t>Kooperation mit Grundschule und Kooperation mit Sonderpädagogischem</a:t>
            </a:r>
            <a:br>
              <a:rPr lang="de-DE" dirty="0"/>
            </a:br>
            <a:r>
              <a:rPr lang="de-DE" dirty="0"/>
              <a:t>Bildungs-und Beratungszentrum</a:t>
            </a:r>
          </a:p>
          <a:p>
            <a:r>
              <a:rPr lang="de-DE" dirty="0"/>
              <a:t>Vorschule/Klasse 0:</a:t>
            </a:r>
            <a:br>
              <a:rPr lang="de-DE" dirty="0"/>
            </a:br>
            <a:r>
              <a:rPr lang="de-DE" dirty="0"/>
              <a:t>Kein Unterrichtsstoff von Klasse 1, Vorbereitung auf Klasse 1</a:t>
            </a:r>
          </a:p>
          <a:p>
            <a:r>
              <a:rPr lang="de-DE" dirty="0"/>
              <a:t>Keine Noten/kein Zeugnis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21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33FD0-0710-4015-A5DA-383BB63F956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/>
              <a:t>Weitere Informationen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884ED43-2BD3-456D-85DB-9FC5E26CD890}"/>
              </a:ext>
            </a:extLst>
          </p:cNvPr>
          <p:cNvSpPr txBox="1"/>
          <p:nvPr/>
        </p:nvSpPr>
        <p:spPr>
          <a:xfrm>
            <a:off x="611560" y="1916832"/>
            <a:ext cx="759393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Nicht für Kinder, die kein Deutsch können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Nicht für Kinder, die Anspruch auf</a:t>
            </a:r>
            <a:br>
              <a:rPr lang="de-DE" sz="3200" dirty="0"/>
            </a:br>
            <a:r>
              <a:rPr lang="de-DE" sz="3200" dirty="0"/>
              <a:t>einen besonderen Förderbedarf haben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u="sng" dirty="0"/>
              <a:t>Ziel der Juniorklasse</a:t>
            </a:r>
            <a:r>
              <a:rPr lang="de-DE" sz="3200" dirty="0"/>
              <a:t>:</a:t>
            </a:r>
          </a:p>
          <a:p>
            <a:r>
              <a:rPr lang="de-DE" sz="3200" dirty="0"/>
              <a:t>     Gezielte Vorbereitung auf die 1. Klasse,</a:t>
            </a:r>
            <a:br>
              <a:rPr lang="de-DE" sz="3200" dirty="0"/>
            </a:br>
            <a:r>
              <a:rPr lang="de-DE" sz="3200" dirty="0"/>
              <a:t>     gute Voraussetzungen schaffen, um einen</a:t>
            </a:r>
            <a:br>
              <a:rPr lang="de-DE" sz="3200" dirty="0"/>
            </a:br>
            <a:r>
              <a:rPr lang="de-DE" sz="3200" dirty="0"/>
              <a:t>     </a:t>
            </a:r>
            <a:r>
              <a:rPr lang="de-DE" sz="3200"/>
              <a:t>erfolgreichen Schulstart </a:t>
            </a:r>
            <a:r>
              <a:rPr lang="de-DE" sz="3200" dirty="0"/>
              <a:t>zu haben</a:t>
            </a:r>
          </a:p>
          <a:p>
            <a:r>
              <a:rPr lang="de-DE" sz="3200" dirty="0"/>
              <a:t>     (Basiskompetenzen schaffen und stärken)</a:t>
            </a:r>
          </a:p>
          <a:p>
            <a:r>
              <a:rPr lang="de-DE" sz="320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418901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92A1D0-4E7D-4C51-B72C-6A1A7EE70D7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/>
              <a:t>Bildungsprogramm/Bereiche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49F6984-8951-46DC-A42C-082F47DAB888}"/>
              </a:ext>
            </a:extLst>
          </p:cNvPr>
          <p:cNvSpPr txBox="1"/>
          <p:nvPr/>
        </p:nvSpPr>
        <p:spPr>
          <a:xfrm>
            <a:off x="683568" y="1600436"/>
            <a:ext cx="1818190" cy="372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5 Bereiche: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800" dirty="0"/>
              <a:t>Zusätzlich:</a:t>
            </a:r>
          </a:p>
          <a:p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F304B0B-776C-402A-9F05-CDF3A39B6334}"/>
              </a:ext>
            </a:extLst>
          </p:cNvPr>
          <p:cNvSpPr/>
          <p:nvPr/>
        </p:nvSpPr>
        <p:spPr>
          <a:xfrm>
            <a:off x="2906301" y="1592796"/>
            <a:ext cx="3600400" cy="79208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Schwerpunkt  Sprachliche Bildung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E275529-270C-4F8D-AEFB-CCBB48ADAEF0}"/>
              </a:ext>
            </a:extLst>
          </p:cNvPr>
          <p:cNvSpPr/>
          <p:nvPr/>
        </p:nvSpPr>
        <p:spPr>
          <a:xfrm>
            <a:off x="140048" y="2753078"/>
            <a:ext cx="2385779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Mathematische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Vorkenntnisse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6C32D987-3FE3-41BC-A436-B2182F4E203F}"/>
              </a:ext>
            </a:extLst>
          </p:cNvPr>
          <p:cNvSpPr/>
          <p:nvPr/>
        </p:nvSpPr>
        <p:spPr>
          <a:xfrm>
            <a:off x="2693462" y="2748139"/>
            <a:ext cx="2025739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Motorischer Bereich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ADF93EE-067C-4474-A230-8117C492FEEC}"/>
              </a:ext>
            </a:extLst>
          </p:cNvPr>
          <p:cNvSpPr/>
          <p:nvPr/>
        </p:nvSpPr>
        <p:spPr>
          <a:xfrm>
            <a:off x="4910905" y="2748139"/>
            <a:ext cx="2160240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Mensch, Umwelt,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Natur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FE4FBC1D-D667-404E-ABF3-77C54D939DDB}"/>
              </a:ext>
            </a:extLst>
          </p:cNvPr>
          <p:cNvSpPr/>
          <p:nvPr/>
        </p:nvSpPr>
        <p:spPr>
          <a:xfrm>
            <a:off x="7262849" y="2748139"/>
            <a:ext cx="1741103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BewegungSport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18CDDE4-2C70-47CE-A8E5-81E8BA2193D8}"/>
              </a:ext>
            </a:extLst>
          </p:cNvPr>
          <p:cNvSpPr/>
          <p:nvPr/>
        </p:nvSpPr>
        <p:spPr>
          <a:xfrm>
            <a:off x="827584" y="5301208"/>
            <a:ext cx="1674174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Werte-Erziehung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A853735-82C9-4907-A798-581A2F5669C6}"/>
              </a:ext>
            </a:extLst>
          </p:cNvPr>
          <p:cNvSpPr/>
          <p:nvPr/>
        </p:nvSpPr>
        <p:spPr>
          <a:xfrm>
            <a:off x="3275856" y="5324532"/>
            <a:ext cx="2376264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Sozialer, emotionaler, Motivationaler Bereich</a:t>
            </a:r>
          </a:p>
        </p:txBody>
      </p:sp>
    </p:spTree>
    <p:extLst>
      <p:ext uri="{BB962C8B-B14F-4D97-AF65-F5344CB8AC3E}">
        <p14:creationId xmlns:p14="http://schemas.microsoft.com/office/powerpoint/2010/main" val="29691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chemeClr val="accent6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/>
              <a:t>Aufnahmeverfahren im Überblick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03921" y="1998522"/>
            <a:ext cx="473507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Kind ist in der Vorschulgruppe des Kindergartens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7236296" y="1995361"/>
            <a:ext cx="957313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2025-26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03921" y="2623486"/>
            <a:ext cx="584461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Eine noch nicht ausreichende Schulfähigkeit wird festgestellt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236296" y="2632386"/>
            <a:ext cx="1366656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Anfang 2026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56493" y="3488719"/>
            <a:ext cx="4682507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Zuständige</a:t>
            </a:r>
          </a:p>
          <a:p>
            <a:r>
              <a:rPr lang="de-DE" dirty="0"/>
              <a:t>Grundschule (Wohnort)/</a:t>
            </a:r>
            <a:r>
              <a:rPr lang="de-DE" dirty="0" err="1"/>
              <a:t>Kiga</a:t>
            </a:r>
            <a:r>
              <a:rPr lang="de-DE" dirty="0"/>
              <a:t> empfiehlt eine</a:t>
            </a:r>
          </a:p>
          <a:p>
            <a:r>
              <a:rPr lang="de-DE" dirty="0"/>
              <a:t>Zurückstellung vom Schulbesuch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36296" y="3645024"/>
            <a:ext cx="1438022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Februar 2026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69062" y="5013176"/>
            <a:ext cx="4737131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Antrag auf Zurückstellung vom Schulbesuch wird</a:t>
            </a:r>
          </a:p>
          <a:p>
            <a:r>
              <a:rPr lang="de-DE" dirty="0"/>
              <a:t>bei der zuständigen Grundschule (Wohnort)</a:t>
            </a:r>
          </a:p>
          <a:p>
            <a:r>
              <a:rPr lang="de-DE" dirty="0"/>
              <a:t>gestellt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7236296" y="5290175"/>
            <a:ext cx="1672061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Feb./März 2026</a:t>
            </a:r>
          </a:p>
        </p:txBody>
      </p:sp>
    </p:spTree>
    <p:extLst>
      <p:ext uri="{BB962C8B-B14F-4D97-AF65-F5344CB8AC3E}">
        <p14:creationId xmlns:p14="http://schemas.microsoft.com/office/powerpoint/2010/main" val="3297336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39552" y="620688"/>
            <a:ext cx="4737131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Antrag auf Zurückstellung vom Schulbesuch wird</a:t>
            </a:r>
          </a:p>
          <a:p>
            <a:r>
              <a:rPr lang="de-DE" dirty="0"/>
              <a:t>von der zuständigen Grundschule genehmigt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7092280" y="783649"/>
            <a:ext cx="1672061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Feb./März 2026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39552" y="1700808"/>
            <a:ext cx="159736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1 weiteres Jahr</a:t>
            </a:r>
          </a:p>
          <a:p>
            <a:r>
              <a:rPr lang="de-DE" dirty="0"/>
              <a:t>Besuch des</a:t>
            </a:r>
          </a:p>
          <a:p>
            <a:r>
              <a:rPr lang="de-DE" dirty="0"/>
              <a:t>Kindergartens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923928" y="1839307"/>
            <a:ext cx="131959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Besuch der</a:t>
            </a:r>
          </a:p>
          <a:p>
            <a:r>
              <a:rPr lang="de-DE" dirty="0"/>
              <a:t>Juniorklasse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679994" y="1977806"/>
            <a:ext cx="62388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oder</a:t>
            </a:r>
          </a:p>
        </p:txBody>
      </p:sp>
      <p:sp>
        <p:nvSpPr>
          <p:cNvPr id="8" name="Pfeil nach unten 7"/>
          <p:cNvSpPr/>
          <p:nvPr/>
        </p:nvSpPr>
        <p:spPr>
          <a:xfrm>
            <a:off x="4341408" y="1152981"/>
            <a:ext cx="242316" cy="6366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unten 9"/>
          <p:cNvSpPr/>
          <p:nvPr/>
        </p:nvSpPr>
        <p:spPr>
          <a:xfrm>
            <a:off x="1217074" y="1156479"/>
            <a:ext cx="242316" cy="6366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539551" y="2889273"/>
            <a:ext cx="600375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Anmeldung an einer Grundschule mit Juniorklasse im Umkreis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7223049" y="2889273"/>
            <a:ext cx="1184940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März 2026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41299" y="3501008"/>
            <a:ext cx="4901278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Rückmeldung an die Grundschulen, Kindergärten</a:t>
            </a:r>
          </a:p>
          <a:p>
            <a:r>
              <a:rPr lang="de-DE" dirty="0"/>
              <a:t>und Eltern über die Aufnahme/Nichtaufnahme in</a:t>
            </a:r>
          </a:p>
          <a:p>
            <a:r>
              <a:rPr lang="de-DE" dirty="0"/>
              <a:t>die Juniorklasse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7223049" y="3779748"/>
            <a:ext cx="170751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März/April 2026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572767" y="4725144"/>
            <a:ext cx="2414444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Aufnahme:</a:t>
            </a:r>
          </a:p>
          <a:p>
            <a:r>
              <a:rPr lang="de-DE" dirty="0"/>
              <a:t>Besuch der Juniorklasse</a:t>
            </a:r>
          </a:p>
          <a:p>
            <a:r>
              <a:rPr lang="de-DE" dirty="0"/>
              <a:t>(Schulpflicht)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3419872" y="4725144"/>
            <a:ext cx="3130857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Nichtaufnahme:</a:t>
            </a:r>
          </a:p>
          <a:p>
            <a:r>
              <a:rPr lang="de-DE" dirty="0"/>
              <a:t>ein weiteres Jahr Besuch</a:t>
            </a:r>
          </a:p>
          <a:p>
            <a:r>
              <a:rPr lang="de-DE" dirty="0"/>
              <a:t>des Kindergartens oder andere </a:t>
            </a:r>
          </a:p>
          <a:p>
            <a:r>
              <a:rPr lang="de-DE" dirty="0"/>
              <a:t>Juniorklasse </a:t>
            </a:r>
            <a:r>
              <a:rPr lang="de-DE"/>
              <a:t>im Umkreis</a:t>
            </a:r>
            <a:endParaRPr lang="de-DE" dirty="0"/>
          </a:p>
        </p:txBody>
      </p:sp>
      <p:sp>
        <p:nvSpPr>
          <p:cNvPr id="16" name="Pfeil nach unten 15"/>
          <p:cNvSpPr/>
          <p:nvPr/>
        </p:nvSpPr>
        <p:spPr>
          <a:xfrm>
            <a:off x="1628725" y="4399324"/>
            <a:ext cx="160317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unten 17"/>
          <p:cNvSpPr/>
          <p:nvPr/>
        </p:nvSpPr>
        <p:spPr>
          <a:xfrm>
            <a:off x="4302249" y="4399324"/>
            <a:ext cx="160317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544154" y="6320395"/>
            <a:ext cx="3778998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Ziel: Einschulung in die Grundschule</a:t>
            </a:r>
          </a:p>
        </p:txBody>
      </p:sp>
      <p:sp>
        <p:nvSpPr>
          <p:cNvPr id="19" name="Pfeil nach unten 18"/>
          <p:cNvSpPr/>
          <p:nvPr/>
        </p:nvSpPr>
        <p:spPr>
          <a:xfrm>
            <a:off x="1955088" y="5552417"/>
            <a:ext cx="363647" cy="7218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feld 19"/>
          <p:cNvSpPr txBox="1"/>
          <p:nvPr/>
        </p:nvSpPr>
        <p:spPr>
          <a:xfrm>
            <a:off x="7223049" y="5229200"/>
            <a:ext cx="173925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September 2026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7207178" y="6274238"/>
            <a:ext cx="173925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September 2027</a:t>
            </a:r>
          </a:p>
        </p:txBody>
      </p:sp>
    </p:spTree>
    <p:extLst>
      <p:ext uri="{BB962C8B-B14F-4D97-AF65-F5344CB8AC3E}">
        <p14:creationId xmlns:p14="http://schemas.microsoft.com/office/powerpoint/2010/main" val="2071782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5DA917A-9149-4EB2-89F5-FBF128A8E78E}"/>
              </a:ext>
            </a:extLst>
          </p:cNvPr>
          <p:cNvSpPr/>
          <p:nvPr/>
        </p:nvSpPr>
        <p:spPr>
          <a:xfrm>
            <a:off x="3037862" y="3244334"/>
            <a:ext cx="3068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https://youtu.be/TJ0Psx7HtmY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64295B8-1CCC-495B-977B-E8852B7D6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332656"/>
            <a:ext cx="6912768" cy="3888432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DA56F6B3-2FF3-4B8D-A63E-0B28BBA141F0}"/>
              </a:ext>
            </a:extLst>
          </p:cNvPr>
          <p:cNvSpPr txBox="1"/>
          <p:nvPr/>
        </p:nvSpPr>
        <p:spPr>
          <a:xfrm>
            <a:off x="1115616" y="4725144"/>
            <a:ext cx="4558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Youtube</a:t>
            </a:r>
            <a:r>
              <a:rPr lang="de-DE" sz="2800" dirty="0"/>
              <a:t>: Image-Film Sprachfit</a:t>
            </a:r>
          </a:p>
        </p:txBody>
      </p:sp>
      <p:sp>
        <p:nvSpPr>
          <p:cNvPr id="5" name="Rechteck 4"/>
          <p:cNvSpPr/>
          <p:nvPr/>
        </p:nvSpPr>
        <p:spPr>
          <a:xfrm>
            <a:off x="2123728" y="57332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>
                <a:hlinkClick r:id="rId3"/>
              </a:rPr>
              <a:t>https://www.youtube.com/watch?v=TJ0Psx7HtmY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5753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611560" y="83671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de-DE" sz="5400" dirty="0"/>
              <a:t>Einschulung-Schulreifes Kind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00808"/>
            <a:ext cx="3600400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592830" y="5461358"/>
            <a:ext cx="5859553" cy="10772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3200" dirty="0"/>
              <a:t>Wir wünschen dann einen guten</a:t>
            </a:r>
            <a:br>
              <a:rPr lang="de-DE" sz="3200" dirty="0"/>
            </a:br>
            <a:r>
              <a:rPr lang="de-DE" sz="3200" dirty="0"/>
              <a:t>und erfolgreichen Start in Klasse 1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50912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65256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Bildschirmpräsentation (4:3)</PresentationFormat>
  <Paragraphs>78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Larissa</vt:lpstr>
      <vt:lpstr>Herzlich Willkommen zum Infoabend Juniorklasse</vt:lpstr>
      <vt:lpstr>Juniorklasse allgemein</vt:lpstr>
      <vt:lpstr>Weitere Informationen</vt:lpstr>
      <vt:lpstr>Bildungsprogramm/Bereiche</vt:lpstr>
      <vt:lpstr>Aufnahmeverfahren im Überblick</vt:lpstr>
      <vt:lpstr>PowerPoint-Präsentation</vt:lpstr>
      <vt:lpstr>PowerPoint-Präsentation</vt:lpstr>
      <vt:lpstr>PowerPoint-Präsentation</vt:lpstr>
    </vt:vector>
  </TitlesOfParts>
  <Company>Stutensee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PLS Rektor</dc:creator>
  <cp:lastModifiedBy>Simone</cp:lastModifiedBy>
  <cp:revision>33</cp:revision>
  <dcterms:created xsi:type="dcterms:W3CDTF">2026-01-23T11:48:35Z</dcterms:created>
  <dcterms:modified xsi:type="dcterms:W3CDTF">2026-02-03T19:43:16Z</dcterms:modified>
</cp:coreProperties>
</file>